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j1vXFItkBfgHseAc5LLNdh4Sz+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F02B9D-F491-442C-9791-F78C598BBDDE}">
  <a:tblStyle styleId="{31F02B9D-F491-442C-9791-F78C598BBDDE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8E7"/>
          </a:solidFill>
        </a:fill>
      </a:tcStyle>
    </a:wholeTbl>
    <a:band1H>
      <a:tcTxStyle b="off" i="off"/>
      <a:tcStyle>
        <a:fill>
          <a:solidFill>
            <a:srgbClr val="F5CE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5CECB"/>
          </a:solidFill>
        </a:fill>
      </a:tcStyle>
    </a:band1V>
    <a:band2V>
      <a:tcTxStyle b="off" i="off"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d6303252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fd6303252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fd6303252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7623cac8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7623cac8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87623cac8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7623cac8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87623cac8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87623cac8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d6303252e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fd6303252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fd6303252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927c5516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c927c5516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c927c5516e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d5c819e6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d5c819e6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fd5c819e6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d5c819e6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d5c819e6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fd5c819e6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623ba2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87623ba2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87623ba29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d5c819e6d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fd5c819e6d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7623ba29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87623ba29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d6303252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fd6303252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2">
  <p:cSld name="Title slide – Red option 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6" name="Google Shape;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a city street&#10;&#10;Description automatically generated" id="17" name="Google Shape;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877" y="0"/>
            <a:ext cx="45762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3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– Red option 4">
  <p:cSld name="4_Title slide – Red option 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61" name="Google Shape;6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ll, indoor, ceiling, floor&#10;&#10;Description automatically generated" id="62" name="Google Shape;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337" y="0"/>
            <a:ext cx="4708429" cy="517395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 – Red option 4">
  <p:cSld name="5_Title slide – Red option 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67" name="Google Shape;6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a large building&#10;&#10;Description automatically generated" id="68" name="Google Shape;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334" y="0"/>
            <a:ext cx="4690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2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– Red option 4">
  <p:cSld name="6_Title slide – Red option 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73" name="Google Shape;7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a large window&#10;&#10;Description automatically generated" id="74" name="Google Shape;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877" y="-1"/>
            <a:ext cx="45675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3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 – Red option 4">
  <p:cSld name="7_Title slide – Red option 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79" name="Google Shape;7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ench in front of a building&#10;&#10;Description automatically generated" id="80" name="Google Shape;80;p34"/>
          <p:cNvPicPr preferRelativeResize="0"/>
          <p:nvPr/>
        </p:nvPicPr>
        <p:blipFill rotWithShape="1">
          <a:blip r:embed="rId3">
            <a:alphaModFix/>
          </a:blip>
          <a:srcRect b="-3014" l="0" r="0" t="0"/>
          <a:stretch/>
        </p:blipFill>
        <p:spPr>
          <a:xfrm>
            <a:off x="4567770" y="-1"/>
            <a:ext cx="4576230" cy="535156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4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 – Red option 4">
  <p:cSld name="8_Title slide – Red option 4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85" name="Google Shape;8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brick building&#10;&#10;Description automatically generated" id="86" name="Google Shape;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877" y="-1"/>
            <a:ext cx="4573835" cy="518549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5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– Red option 4">
  <p:cSld name="1_Title slide – Red option 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0" name="Google Shape;9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&#10;&#10;Description automatically generated" id="91" name="Google Shape;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2000" cy="515644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6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 – Red option 4">
  <p:cSld name="9_Title slide – Red option 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5" name="Google Shape;9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&#10;&#10;Description automatically generated" id="96" name="Google Shape;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2000" cy="5156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ooden, indoor, building, floor&#10;&#10;Description automatically generated" id="97" name="Google Shape;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5572" cy="51564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7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7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– Red option 4">
  <p:cSld name="2_Title slide – Red option 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1" name="Google Shape;10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automatically generated" id="102" name="Google Shape;1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337" y="1"/>
            <a:ext cx="47084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8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5 (no image)">
  <p:cSld name="Title slide – Red option 5 (no image)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6" name="Google Shape;10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arge brick building with many windows&#10;&#10;Description automatically generated" id="107" name="Google Shape;107;p39"/>
          <p:cNvPicPr preferRelativeResize="0"/>
          <p:nvPr/>
        </p:nvPicPr>
        <p:blipFill rotWithShape="1">
          <a:blip r:embed="rId3">
            <a:alphaModFix/>
          </a:blip>
          <a:srcRect b="0" l="-91" r="0" t="-1"/>
          <a:stretch/>
        </p:blipFill>
        <p:spPr>
          <a:xfrm>
            <a:off x="4567773" y="-1"/>
            <a:ext cx="45762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9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2">
  <p:cSld name="Title slide – White option 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12" name="Google Shape;11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old stone building&#10;&#10;Description automatically generated" id="113" name="Google Shape;113;p40"/>
          <p:cNvPicPr preferRelativeResize="0"/>
          <p:nvPr/>
        </p:nvPicPr>
        <p:blipFill rotWithShape="1">
          <a:blip r:embed="rId3">
            <a:alphaModFix/>
          </a:blip>
          <a:srcRect b="0" l="0" r="-2753" t="-4194"/>
          <a:stretch/>
        </p:blipFill>
        <p:spPr>
          <a:xfrm rot="-5400000">
            <a:off x="4271322" y="417658"/>
            <a:ext cx="4636786" cy="418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0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0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- Option 2">
  <p:cSld name="1_Section Divider - Option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1"/>
          <p:cNvSpPr txBox="1"/>
          <p:nvPr>
            <p:ph type="title"/>
          </p:nvPr>
        </p:nvSpPr>
        <p:spPr>
          <a:xfrm>
            <a:off x="381884" y="1212811"/>
            <a:ext cx="8407184" cy="53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" type="body"/>
          </p:nvPr>
        </p:nvSpPr>
        <p:spPr>
          <a:xfrm>
            <a:off x="382766" y="1852176"/>
            <a:ext cx="8406302" cy="53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022" y="4031134"/>
            <a:ext cx="1494878" cy="5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3">
  <p:cSld name="Title slide – White option 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18" name="Google Shape;11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indoor, wall&#10;&#10;Description automatically generated" id="119" name="Google Shape;1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025" y="314325"/>
            <a:ext cx="4035426" cy="451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1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4">
  <p:cSld name="Title slide – White option 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24" name="Google Shape;12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in front of a building&#10;&#10;Description automatically generated" id="125" name="Google Shape;1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025" y="314325"/>
            <a:ext cx="4035426" cy="451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2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2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5 (no image)">
  <p:cSld name="Title slide – White option 5 (no image)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30" name="Google Shape;13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ign on the side of a building&#10;&#10;Description automatically generated" id="131" name="Google Shape;1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023" y="314325"/>
            <a:ext cx="4035427" cy="451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3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3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– White option 5 (no image)">
  <p:cSld name="1_Title slide – White option 5 (no image)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36" name="Google Shape;13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cabinet, wall&#10;&#10;Description automatically generated" id="137" name="Google Shape;1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023" y="314326"/>
            <a:ext cx="4035427" cy="451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4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4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5"/>
          <p:cNvSpPr txBox="1"/>
          <p:nvPr>
            <p:ph type="title"/>
          </p:nvPr>
        </p:nvSpPr>
        <p:spPr>
          <a:xfrm>
            <a:off x="358774" y="306183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5"/>
          <p:cNvSpPr txBox="1"/>
          <p:nvPr>
            <p:ph idx="1" type="body"/>
          </p:nvPr>
        </p:nvSpPr>
        <p:spPr>
          <a:xfrm>
            <a:off x="358773" y="912959"/>
            <a:ext cx="8426449" cy="1382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b="0" sz="2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aphicFrame>
        <p:nvGraphicFramePr>
          <p:cNvPr id="143" name="Google Shape;143;p45"/>
          <p:cNvGraphicFramePr/>
          <p:nvPr/>
        </p:nvGraphicFramePr>
        <p:xfrm>
          <a:off x="358774" y="2422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{31F02B9D-F491-442C-9791-F78C598BBDDE}</a:tableStyleId>
              </a:tblPr>
              <a:tblGrid>
                <a:gridCol w="2808825"/>
                <a:gridCol w="2808825"/>
                <a:gridCol w="2808825"/>
              </a:tblGrid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Heading 1</a:t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Heading 2</a:t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Heading 3</a:t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Body copy</a:t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xxx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xxx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xxx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34300" marB="34300" marR="68575" marL="68575">
                    <a:lnT cap="flat" cmpd="sng" w="9525">
                      <a:solidFill>
                        <a:srgbClr val="F051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">
  <p:cSld name="Title and Two Content 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6"/>
          <p:cNvSpPr txBox="1"/>
          <p:nvPr>
            <p:ph idx="1" type="body"/>
          </p:nvPr>
        </p:nvSpPr>
        <p:spPr>
          <a:xfrm>
            <a:off x="358775" y="101994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147" name="Google Shape;147;p46"/>
          <p:cNvSpPr txBox="1"/>
          <p:nvPr>
            <p:ph idx="2" type="body"/>
          </p:nvPr>
        </p:nvSpPr>
        <p:spPr>
          <a:xfrm>
            <a:off x="4746625" y="101994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Image">
  <p:cSld name="Title, Content and Imag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/>
          <p:nvPr>
            <p:ph idx="2" type="pic"/>
          </p:nvPr>
        </p:nvSpPr>
        <p:spPr>
          <a:xfrm>
            <a:off x="358775" y="1020366"/>
            <a:ext cx="4038600" cy="339405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47"/>
          <p:cNvSpPr txBox="1"/>
          <p:nvPr>
            <p:ph idx="1" type="body"/>
          </p:nvPr>
        </p:nvSpPr>
        <p:spPr>
          <a:xfrm>
            <a:off x="359999" y="4454788"/>
            <a:ext cx="8326801" cy="31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47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7"/>
          <p:cNvSpPr txBox="1"/>
          <p:nvPr>
            <p:ph idx="3" type="body"/>
          </p:nvPr>
        </p:nvSpPr>
        <p:spPr>
          <a:xfrm>
            <a:off x="4746625" y="101994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able">
  <p:cSld name="Title, Content and Tabl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/>
          <p:nvPr>
            <p:ph idx="2" type="tbl"/>
          </p:nvPr>
        </p:nvSpPr>
        <p:spPr>
          <a:xfrm>
            <a:off x="358775" y="1020366"/>
            <a:ext cx="4038600" cy="3394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wentieth Century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5" name="Google Shape;155;p48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8"/>
          <p:cNvSpPr txBox="1"/>
          <p:nvPr>
            <p:ph idx="1" type="body"/>
          </p:nvPr>
        </p:nvSpPr>
        <p:spPr>
          <a:xfrm>
            <a:off x="359999" y="4454788"/>
            <a:ext cx="8326801" cy="31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48"/>
          <p:cNvSpPr txBox="1"/>
          <p:nvPr>
            <p:ph idx="3" type="body"/>
          </p:nvPr>
        </p:nvSpPr>
        <p:spPr>
          <a:xfrm>
            <a:off x="4746625" y="101994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Chart">
  <p:cSld name="Title, Content and Char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9"/>
          <p:cNvSpPr/>
          <p:nvPr>
            <p:ph idx="2" type="chart"/>
          </p:nvPr>
        </p:nvSpPr>
        <p:spPr>
          <a:xfrm>
            <a:off x="358775" y="1020366"/>
            <a:ext cx="4038600" cy="3394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  <a:defRPr b="1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0" name="Google Shape;160;p49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9"/>
          <p:cNvSpPr txBox="1"/>
          <p:nvPr>
            <p:ph idx="1" type="body"/>
          </p:nvPr>
        </p:nvSpPr>
        <p:spPr>
          <a:xfrm>
            <a:off x="359999" y="4454788"/>
            <a:ext cx="8326801" cy="31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49"/>
          <p:cNvSpPr txBox="1"/>
          <p:nvPr>
            <p:ph idx="3" type="body"/>
          </p:nvPr>
        </p:nvSpPr>
        <p:spPr>
          <a:xfrm>
            <a:off x="4746625" y="101994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0"/>
          <p:cNvSpPr/>
          <p:nvPr>
            <p:ph idx="2" type="pic"/>
          </p:nvPr>
        </p:nvSpPr>
        <p:spPr>
          <a:xfrm>
            <a:off x="358774" y="1019176"/>
            <a:ext cx="8426450" cy="3575447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50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idx="1" type="body"/>
          </p:nvPr>
        </p:nvSpPr>
        <p:spPr>
          <a:xfrm>
            <a:off x="358775" y="1019176"/>
            <a:ext cx="8328025" cy="3575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1pPr>
            <a:lvl2pPr indent="-38100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–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ption 3">
  <p:cSld name="Section Divider - Option 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2"/>
          <p:cNvSpPr txBox="1"/>
          <p:nvPr>
            <p:ph type="title"/>
          </p:nvPr>
        </p:nvSpPr>
        <p:spPr>
          <a:xfrm>
            <a:off x="381884" y="1212811"/>
            <a:ext cx="8407184" cy="53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2"/>
          <p:cNvSpPr txBox="1"/>
          <p:nvPr>
            <p:ph idx="1" type="body"/>
          </p:nvPr>
        </p:nvSpPr>
        <p:spPr>
          <a:xfrm>
            <a:off x="382766" y="1852175"/>
            <a:ext cx="8406302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170" name="Google Shape;17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ption 4">
  <p:cSld name="Section Divider - Option 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43433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3"/>
          <p:cNvSpPr txBox="1"/>
          <p:nvPr>
            <p:ph type="title"/>
          </p:nvPr>
        </p:nvSpPr>
        <p:spPr>
          <a:xfrm>
            <a:off x="381884" y="1212811"/>
            <a:ext cx="8407184" cy="53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3"/>
          <p:cNvSpPr txBox="1"/>
          <p:nvPr>
            <p:ph idx="1" type="body"/>
          </p:nvPr>
        </p:nvSpPr>
        <p:spPr>
          <a:xfrm>
            <a:off x="382766" y="1852176"/>
            <a:ext cx="8406302" cy="53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5" name="Google Shape;17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022" y="4031134"/>
            <a:ext cx="1494878" cy="5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ption 1">
  <p:cSld name="Section Divider - Option 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Y_MB1_PMS_1_Colour_Reversed_Logo.png" id="31" name="Google Shape;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4025" y="4429125"/>
            <a:ext cx="1536700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6"/>
          <p:cNvSpPr txBox="1"/>
          <p:nvPr>
            <p:ph idx="1" type="body"/>
          </p:nvPr>
        </p:nvSpPr>
        <p:spPr>
          <a:xfrm>
            <a:off x="358775" y="879913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/>
          <p:nvPr>
            <p:ph idx="2" type="pic"/>
          </p:nvPr>
        </p:nvSpPr>
        <p:spPr>
          <a:xfrm>
            <a:off x="358775" y="1365300"/>
            <a:ext cx="8426450" cy="3401962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4" name="Google Shape;34;p26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1 (add own image)">
  <p:cSld name="Title slide – White option 1 (add own image)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/>
          <p:nvPr>
            <p:ph idx="2" type="pic"/>
          </p:nvPr>
        </p:nvSpPr>
        <p:spPr>
          <a:xfrm>
            <a:off x="4587876" y="313766"/>
            <a:ext cx="4150358" cy="451316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descr="A close up of a logo&#10;&#10;Description automatically generated" id="38" name="Google Shape;3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7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1 (add own image)">
  <p:cSld name="Title slide – Red option 1 (add own image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8"/>
          <p:cNvSpPr/>
          <p:nvPr>
            <p:ph idx="2" type="pic"/>
          </p:nvPr>
        </p:nvSpPr>
        <p:spPr>
          <a:xfrm>
            <a:off x="4587876" y="0"/>
            <a:ext cx="455612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4" name="Google Shape;44;p28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46" name="Google Shape;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4">
  <p:cSld name="Title slide – Red option 4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49" name="Google Shape;4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tree, sky, grass&#10;&#10;Description automatically generated" id="50" name="Google Shape;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771" y="0"/>
            <a:ext cx="45675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– Red option 4">
  <p:cSld name="3_Title slide – Red option 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/>
          <p:nvPr/>
        </p:nvSpPr>
        <p:spPr>
          <a:xfrm>
            <a:off x="1" y="0"/>
            <a:ext cx="4587876" cy="51435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5" name="Google Shape;5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038" y="3859220"/>
            <a:ext cx="1853087" cy="86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&#10;&#10;Description automatically generated" id="56" name="Google Shape;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2000" cy="515644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0"/>
          <p:cNvSpPr txBox="1"/>
          <p:nvPr>
            <p:ph type="title"/>
          </p:nvPr>
        </p:nvSpPr>
        <p:spPr>
          <a:xfrm>
            <a:off x="381884" y="419506"/>
            <a:ext cx="3948874" cy="9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/>
        </p:nvSpPr>
        <p:spPr>
          <a:xfrm>
            <a:off x="66294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b="0" i="0" lang="en-US" sz="675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Page </a:t>
            </a:r>
            <a:fld id="{00000000-1234-1234-1234-123412341234}" type="slidenum">
              <a:rPr b="0" i="0" lang="en-US" sz="675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i="0" sz="675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11;p22"/>
          <p:cNvSpPr txBox="1"/>
          <p:nvPr/>
        </p:nvSpPr>
        <p:spPr>
          <a:xfrm>
            <a:off x="3810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University of Sydney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2"/>
          <p:cNvSpPr txBox="1"/>
          <p:nvPr>
            <p:ph type="title"/>
          </p:nvPr>
        </p:nvSpPr>
        <p:spPr>
          <a:xfrm>
            <a:off x="358775" y="376238"/>
            <a:ext cx="8426450" cy="4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" type="body"/>
          </p:nvPr>
        </p:nvSpPr>
        <p:spPr>
          <a:xfrm>
            <a:off x="358775" y="1040583"/>
            <a:ext cx="4589253" cy="3664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–"/>
              <a:defRPr b="1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"/>
          <p:cNvSpPr txBox="1"/>
          <p:nvPr>
            <p:ph type="title"/>
          </p:nvPr>
        </p:nvSpPr>
        <p:spPr>
          <a:xfrm>
            <a:off x="381884" y="419506"/>
            <a:ext cx="3948874" cy="921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FMAT3888 - Projects in Financial Mathematics</a:t>
            </a:r>
            <a:endParaRPr/>
          </a:p>
        </p:txBody>
      </p:sp>
      <p:sp>
        <p:nvSpPr>
          <p:cNvPr id="181" name="Google Shape;181;p1"/>
          <p:cNvSpPr txBox="1"/>
          <p:nvPr>
            <p:ph idx="1" type="body"/>
          </p:nvPr>
        </p:nvSpPr>
        <p:spPr>
          <a:xfrm>
            <a:off x="366942" y="1592032"/>
            <a:ext cx="3963817" cy="22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Monte Carlo and Finite Difference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Group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d6303252e_0_22"/>
          <p:cNvSpPr txBox="1"/>
          <p:nvPr>
            <p:ph type="title"/>
          </p:nvPr>
        </p:nvSpPr>
        <p:spPr>
          <a:xfrm>
            <a:off x="381884" y="1212811"/>
            <a:ext cx="8407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623cac86_0_7"/>
          <p:cNvSpPr txBox="1"/>
          <p:nvPr>
            <p:ph type="title"/>
          </p:nvPr>
        </p:nvSpPr>
        <p:spPr>
          <a:xfrm>
            <a:off x="358775" y="376238"/>
            <a:ext cx="8426400" cy="4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General Differences</a:t>
            </a:r>
            <a:endParaRPr/>
          </a:p>
        </p:txBody>
      </p:sp>
      <p:sp>
        <p:nvSpPr>
          <p:cNvPr id="266" name="Google Shape;266;g287623cac86_0_7"/>
          <p:cNvSpPr txBox="1"/>
          <p:nvPr>
            <p:ph idx="1" type="body"/>
          </p:nvPr>
        </p:nvSpPr>
        <p:spPr>
          <a:xfrm>
            <a:off x="358775" y="1019944"/>
            <a:ext cx="4038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Monte Carlo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Conceptually </a:t>
            </a:r>
            <a:r>
              <a:rPr lang="en-US"/>
              <a:t>straightforward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Can handle complex payoffs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Can scale to higher dimensions</a:t>
            </a:r>
            <a:endParaRPr/>
          </a:p>
        </p:txBody>
      </p:sp>
      <p:sp>
        <p:nvSpPr>
          <p:cNvPr id="267" name="Google Shape;267;g287623cac86_0_7"/>
          <p:cNvSpPr txBox="1"/>
          <p:nvPr>
            <p:ph idx="2" type="body"/>
          </p:nvPr>
        </p:nvSpPr>
        <p:spPr>
          <a:xfrm>
            <a:off x="4746625" y="1019944"/>
            <a:ext cx="4038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Finite Difference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Deterministic (no random sampling)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Faster convergence for short-term options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Solutions available for all combinations of </a:t>
            </a:r>
            <a:r>
              <a:rPr lang="en-US"/>
              <a:t>stock prices and time steps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More computationally efficient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87623cac86_0_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27" r="19333" t="0"/>
          <a:stretch/>
        </p:blipFill>
        <p:spPr>
          <a:xfrm>
            <a:off x="4587876" y="313766"/>
            <a:ext cx="4150500" cy="4513199"/>
          </a:xfrm>
          <a:prstGeom prst="rect">
            <a:avLst/>
          </a:prstGeom>
        </p:spPr>
      </p:pic>
      <p:sp>
        <p:nvSpPr>
          <p:cNvPr id="274" name="Google Shape;274;g287623cac86_0_14"/>
          <p:cNvSpPr txBox="1"/>
          <p:nvPr>
            <p:ph type="title"/>
          </p:nvPr>
        </p:nvSpPr>
        <p:spPr>
          <a:xfrm>
            <a:off x="381884" y="419506"/>
            <a:ext cx="3948900" cy="99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Findings</a:t>
            </a:r>
            <a:endParaRPr/>
          </a:p>
        </p:txBody>
      </p:sp>
      <p:sp>
        <p:nvSpPr>
          <p:cNvPr id="275" name="Google Shape;275;g287623cac86_0_14"/>
          <p:cNvSpPr txBox="1"/>
          <p:nvPr>
            <p:ph idx="1" type="body"/>
          </p:nvPr>
        </p:nvSpPr>
        <p:spPr>
          <a:xfrm>
            <a:off x="366950" y="1131249"/>
            <a:ext cx="3963900" cy="272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We found Monte Carlo easier to work with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Finite Difference initially trickier (difficulty finding the correct number of steps for both time and stock price)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d6303252e_0_28"/>
          <p:cNvSpPr txBox="1"/>
          <p:nvPr>
            <p:ph type="title"/>
          </p:nvPr>
        </p:nvSpPr>
        <p:spPr>
          <a:xfrm>
            <a:off x="454884" y="1921286"/>
            <a:ext cx="8407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900"/>
              <a:t>Thank You!</a:t>
            </a:r>
            <a:r>
              <a:rPr lang="en-US" sz="4900"/>
              <a:t> </a:t>
            </a: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927c5516e_0_13"/>
          <p:cNvSpPr txBox="1"/>
          <p:nvPr>
            <p:ph type="title"/>
          </p:nvPr>
        </p:nvSpPr>
        <p:spPr>
          <a:xfrm>
            <a:off x="381884" y="1212811"/>
            <a:ext cx="8407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Monte Carlo</a:t>
            </a:r>
            <a:endParaRPr/>
          </a:p>
        </p:txBody>
      </p:sp>
      <p:sp>
        <p:nvSpPr>
          <p:cNvPr id="188" name="Google Shape;188;g2c927c5516e_0_13"/>
          <p:cNvSpPr txBox="1"/>
          <p:nvPr>
            <p:ph idx="1" type="body"/>
          </p:nvPr>
        </p:nvSpPr>
        <p:spPr>
          <a:xfrm>
            <a:off x="382766" y="1852176"/>
            <a:ext cx="8406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"/>
          <p:cNvSpPr txBox="1"/>
          <p:nvPr>
            <p:ph idx="1" type="body"/>
          </p:nvPr>
        </p:nvSpPr>
        <p:spPr>
          <a:xfrm>
            <a:off x="358775" y="1119151"/>
            <a:ext cx="83280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>
                <a:highlight>
                  <a:srgbClr val="FFFFFF"/>
                </a:highlight>
              </a:rPr>
              <a:t>S&amp;P 500 MINI SPX OPTIONS INDEX (^XSP)</a:t>
            </a:r>
            <a:endParaRPr b="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b="0" lang="en-US"/>
              <a:t>Standard Monte Carlo</a:t>
            </a:r>
            <a:endParaRPr b="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/>
              <a:t>Monte Carlo Antithetic</a:t>
            </a:r>
            <a:endParaRPr b="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/>
              <a:t>Quasi Monte Carlo</a:t>
            </a:r>
            <a:endParaRPr b="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/>
              <a:t>Multilevel Monte Carlo (Extension)</a:t>
            </a:r>
            <a:endParaRPr b="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/>
              <a:t>Importance Sampling</a:t>
            </a:r>
            <a:endParaRPr b="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/>
              <a:t>Control Variates</a:t>
            </a:r>
            <a:endParaRPr b="0"/>
          </a:p>
          <a:p>
            <a:pPr indent="0" lvl="0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4" name="Google Shape;194;p2"/>
          <p:cNvSpPr txBox="1"/>
          <p:nvPr>
            <p:ph type="title"/>
          </p:nvPr>
        </p:nvSpPr>
        <p:spPr>
          <a:xfrm>
            <a:off x="358775" y="376238"/>
            <a:ext cx="8426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Monte Carlo Methods - European Call Option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d5c819e6d_0_0"/>
          <p:cNvSpPr txBox="1"/>
          <p:nvPr>
            <p:ph type="title"/>
          </p:nvPr>
        </p:nvSpPr>
        <p:spPr>
          <a:xfrm>
            <a:off x="358800" y="-44362"/>
            <a:ext cx="8426400" cy="4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Convergence</a:t>
            </a:r>
            <a:endParaRPr/>
          </a:p>
        </p:txBody>
      </p:sp>
      <p:pic>
        <p:nvPicPr>
          <p:cNvPr id="201" name="Google Shape;201;g2fd5c819e6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49" y="100000"/>
            <a:ext cx="3032301" cy="24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fd5c819e6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650" y="321326"/>
            <a:ext cx="2976925" cy="23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fd5c819e6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25" y="429151"/>
            <a:ext cx="2778750" cy="227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fd5c819e6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7226" y="2701801"/>
            <a:ext cx="2976925" cy="239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fd5c819e6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4450" y="2647950"/>
            <a:ext cx="2976926" cy="240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d5c819e6d_0_9"/>
          <p:cNvSpPr txBox="1"/>
          <p:nvPr>
            <p:ph type="title"/>
          </p:nvPr>
        </p:nvSpPr>
        <p:spPr>
          <a:xfrm>
            <a:off x="43000" y="-68137"/>
            <a:ext cx="8426400" cy="4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and Accuracy</a:t>
            </a:r>
            <a:endParaRPr/>
          </a:p>
        </p:txBody>
      </p:sp>
      <p:pic>
        <p:nvPicPr>
          <p:cNvPr id="212" name="Google Shape;212;g2fd5c819e6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5" y="510250"/>
            <a:ext cx="2718400" cy="1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fd5c819e6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700" y="550564"/>
            <a:ext cx="2632625" cy="18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fd5c819e6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340" y="485675"/>
            <a:ext cx="2843784" cy="1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fd5c819e6d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375" y="2540662"/>
            <a:ext cx="2843775" cy="192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fd5c819e6d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225" y="2571750"/>
            <a:ext cx="2632625" cy="18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7623ba293_0_0"/>
          <p:cNvSpPr txBox="1"/>
          <p:nvPr>
            <p:ph type="title"/>
          </p:nvPr>
        </p:nvSpPr>
        <p:spPr>
          <a:xfrm>
            <a:off x="381884" y="1212811"/>
            <a:ext cx="8407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Finite Difference</a:t>
            </a:r>
            <a:endParaRPr/>
          </a:p>
        </p:txBody>
      </p:sp>
      <p:sp>
        <p:nvSpPr>
          <p:cNvPr id="223" name="Google Shape;223;g287623ba293_0_0"/>
          <p:cNvSpPr txBox="1"/>
          <p:nvPr>
            <p:ph idx="1" type="body"/>
          </p:nvPr>
        </p:nvSpPr>
        <p:spPr>
          <a:xfrm>
            <a:off x="382766" y="1852176"/>
            <a:ext cx="8406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d5c819e6d_0_16"/>
          <p:cNvSpPr txBox="1"/>
          <p:nvPr>
            <p:ph idx="1" type="body"/>
          </p:nvPr>
        </p:nvSpPr>
        <p:spPr>
          <a:xfrm>
            <a:off x="241000" y="589774"/>
            <a:ext cx="8091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2200"/>
              <a:t>Example: “Estimation of pi value”</a:t>
            </a:r>
            <a:endParaRPr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2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200"/>
          </a:p>
        </p:txBody>
      </p:sp>
      <p:sp>
        <p:nvSpPr>
          <p:cNvPr id="229" name="Google Shape;229;g2fd5c819e6d_0_16"/>
          <p:cNvSpPr txBox="1"/>
          <p:nvPr>
            <p:ph type="title"/>
          </p:nvPr>
        </p:nvSpPr>
        <p:spPr>
          <a:xfrm>
            <a:off x="463350" y="133013"/>
            <a:ext cx="8426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Finite Difference</a:t>
            </a:r>
            <a:endParaRPr/>
          </a:p>
        </p:txBody>
      </p:sp>
      <p:pic>
        <p:nvPicPr>
          <p:cNvPr id="230" name="Google Shape;230;g2fd5c819e6d_0_16"/>
          <p:cNvPicPr preferRelativeResize="0"/>
          <p:nvPr/>
        </p:nvPicPr>
        <p:blipFill rotWithShape="1">
          <a:blip r:embed="rId3">
            <a:alphaModFix/>
          </a:blip>
          <a:srcRect b="-2289" l="0" r="18791" t="2290"/>
          <a:stretch/>
        </p:blipFill>
        <p:spPr>
          <a:xfrm>
            <a:off x="760850" y="1086825"/>
            <a:ext cx="4028327" cy="21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d5c819e6d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75" y="3320700"/>
            <a:ext cx="4547000" cy="14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fd5c819e6d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975" y="265637"/>
            <a:ext cx="3089325" cy="2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fd5c819e6d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100" y="2586575"/>
            <a:ext cx="3455815" cy="24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623ba293_0_6"/>
          <p:cNvSpPr txBox="1"/>
          <p:nvPr>
            <p:ph idx="1" type="body"/>
          </p:nvPr>
        </p:nvSpPr>
        <p:spPr>
          <a:xfrm>
            <a:off x="1273175" y="638176"/>
            <a:ext cx="1186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900"/>
              <a:t>Explicit</a:t>
            </a:r>
            <a:endParaRPr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900"/>
          </a:p>
        </p:txBody>
      </p:sp>
      <p:sp>
        <p:nvSpPr>
          <p:cNvPr id="239" name="Google Shape;239;g287623ba293_0_6"/>
          <p:cNvSpPr txBox="1"/>
          <p:nvPr>
            <p:ph type="title"/>
          </p:nvPr>
        </p:nvSpPr>
        <p:spPr>
          <a:xfrm>
            <a:off x="511175" y="147638"/>
            <a:ext cx="8426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FDM on European Call PDE</a:t>
            </a:r>
            <a:endParaRPr/>
          </a:p>
        </p:txBody>
      </p:sp>
      <p:sp>
        <p:nvSpPr>
          <p:cNvPr id="240" name="Google Shape;240;g287623ba293_0_6"/>
          <p:cNvSpPr txBox="1"/>
          <p:nvPr>
            <p:ph idx="1" type="body"/>
          </p:nvPr>
        </p:nvSpPr>
        <p:spPr>
          <a:xfrm>
            <a:off x="4269850" y="1610176"/>
            <a:ext cx="1186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900"/>
              <a:t>Implicit</a:t>
            </a:r>
            <a:endParaRPr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900"/>
          </a:p>
        </p:txBody>
      </p:sp>
      <p:sp>
        <p:nvSpPr>
          <p:cNvPr id="241" name="Google Shape;241;g287623ba293_0_6"/>
          <p:cNvSpPr txBox="1"/>
          <p:nvPr>
            <p:ph idx="1" type="body"/>
          </p:nvPr>
        </p:nvSpPr>
        <p:spPr>
          <a:xfrm>
            <a:off x="6665775" y="639850"/>
            <a:ext cx="2113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900"/>
              <a:t>Crank Nicolson</a:t>
            </a:r>
            <a:endParaRPr sz="190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2" name="Google Shape;242;g287623ba29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75" y="1038025"/>
            <a:ext cx="2854902" cy="18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87623ba293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75" y="2846253"/>
            <a:ext cx="2854898" cy="186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87623ba293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575" y="1936575"/>
            <a:ext cx="2937336" cy="1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87623ba293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800" y="1031750"/>
            <a:ext cx="2854902" cy="18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87623ba293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6475" y="2846250"/>
            <a:ext cx="3012700" cy="18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d6303252e_0_12"/>
          <p:cNvSpPr txBox="1"/>
          <p:nvPr>
            <p:ph idx="1" type="body"/>
          </p:nvPr>
        </p:nvSpPr>
        <p:spPr>
          <a:xfrm>
            <a:off x="358775" y="1019176"/>
            <a:ext cx="83280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2" name="Google Shape;252;g2fd6303252e_0_12"/>
          <p:cNvSpPr txBox="1"/>
          <p:nvPr>
            <p:ph type="title"/>
          </p:nvPr>
        </p:nvSpPr>
        <p:spPr>
          <a:xfrm>
            <a:off x="358775" y="376238"/>
            <a:ext cx="8426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Precision and Accuracy </a:t>
            </a:r>
            <a:endParaRPr/>
          </a:p>
        </p:txBody>
      </p:sp>
      <p:pic>
        <p:nvPicPr>
          <p:cNvPr id="253" name="Google Shape;253;g2fd6303252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263" y="1238025"/>
            <a:ext cx="6053076" cy="28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 2">
  <a:themeElements>
    <a:clrScheme name="The University of Sydney_Color Theme">
      <a:dk1>
        <a:srgbClr val="000000"/>
      </a:dk1>
      <a:lt1>
        <a:srgbClr val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Evelyn Lloveda</dc:creator>
</cp:coreProperties>
</file>